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20" r:id="rId5"/>
    <p:sldId id="324" r:id="rId6"/>
    <p:sldId id="312" r:id="rId7"/>
    <p:sldId id="306" r:id="rId8"/>
    <p:sldId id="305" r:id="rId9"/>
    <p:sldId id="321" r:id="rId10"/>
    <p:sldId id="322" r:id="rId11"/>
    <p:sldId id="323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4"/>
    <a:srgbClr val="024B9C"/>
    <a:srgbClr val="0356B1"/>
    <a:srgbClr val="024EA2"/>
    <a:srgbClr val="035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73256" autoAdjust="0"/>
  </p:normalViewPr>
  <p:slideViewPr>
    <p:cSldViewPr snapToGrid="0">
      <p:cViewPr varScale="1">
        <p:scale>
          <a:sx n="50" d="100"/>
          <a:sy n="50" d="100"/>
        </p:scale>
        <p:origin x="236" y="4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32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79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Explicación deficiente de lo</a:t>
            </a:r>
            <a:r>
              <a:rPr lang="es-ES" baseline="0" dirty="0" smtClean="0"/>
              <a:t> que está pasando.</a:t>
            </a:r>
          </a:p>
          <a:p>
            <a:r>
              <a:rPr lang="es-ES" baseline="0" dirty="0" smtClean="0"/>
              <a:t>Puede disuadir</a:t>
            </a:r>
          </a:p>
          <a:p>
            <a:r>
              <a:rPr lang="es-ES" baseline="0" dirty="0" smtClean="0"/>
              <a:t>ES v DK</a:t>
            </a:r>
          </a:p>
          <a:p>
            <a:r>
              <a:rPr lang="es-ES" dirty="0" smtClean="0"/>
              <a:t>Como mejor se explica la UE es precisamente 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94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en materia de ejecución, control</a:t>
            </a:r>
            <a:r>
              <a:rPr lang="es-ES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seguimiento de decisiones negativas en materia de ayudas de Estado</a:t>
            </a:r>
            <a:endParaRPr lang="es-E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Generalistas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Formulación y desarrollo de políticas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Ejecución operativa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42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 mi experiencia relevante? Lo que sí sé es que es variada</a:t>
            </a:r>
          </a:p>
          <a:p>
            <a:r>
              <a:rPr lang="es-ES" dirty="0" smtClean="0"/>
              <a:t>Al</a:t>
            </a:r>
            <a:r>
              <a:rPr lang="es-ES" baseline="0" dirty="0" smtClean="0"/>
              <a:t> margen de experiencias académicas, donde la financiación </a:t>
            </a:r>
            <a:endParaRPr lang="es-ES" dirty="0" smtClean="0"/>
          </a:p>
          <a:p>
            <a:r>
              <a:rPr lang="es-ES" dirty="0" smtClean="0"/>
              <a:t>Beca – Blue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6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9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944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99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58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hyperlink" Target="https://creativecommons.org/licenses/by/4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0294" y="1902123"/>
            <a:ext cx="10065224" cy="2149523"/>
          </a:xfrm>
        </p:spPr>
        <p:txBody>
          <a:bodyPr>
            <a:noAutofit/>
          </a:bodyPr>
          <a:lstStyle/>
          <a:p>
            <a:pPr algn="r"/>
            <a:r>
              <a:rPr lang="es-ES" altLang="en-US" sz="3000" b="1" i="1" dirty="0"/>
              <a:t>En Primera Persona: </a:t>
            </a:r>
            <a:r>
              <a:rPr lang="es-ES" altLang="en-US" sz="3000" b="1" i="1" dirty="0" smtClean="0"/>
              <a:t/>
            </a:r>
            <a:br>
              <a:rPr lang="es-ES" altLang="en-US" sz="3000" b="1" i="1" dirty="0" smtClean="0"/>
            </a:br>
            <a:r>
              <a:rPr lang="es-ES" altLang="en-US" sz="3000" b="1" i="1" dirty="0" smtClean="0"/>
              <a:t>Mi </a:t>
            </a:r>
            <a:r>
              <a:rPr lang="es-ES" altLang="en-US" sz="3000" b="1" i="1" dirty="0"/>
              <a:t>Experiencia </a:t>
            </a:r>
            <a:r>
              <a:rPr lang="es-ES" altLang="en-US" sz="3000" b="1" i="1" dirty="0" smtClean="0"/>
              <a:t>en </a:t>
            </a:r>
            <a:r>
              <a:rPr lang="es-ES" altLang="en-US" sz="3000" b="1" i="1" dirty="0"/>
              <a:t>una Institución de la Unión Europea</a:t>
            </a:r>
            <a:r>
              <a:rPr lang="en-US" altLang="en-US" sz="3200" b="1" i="1" dirty="0"/>
              <a:t/>
            </a:r>
            <a:br>
              <a:rPr lang="en-US" altLang="en-US" sz="3200" b="1" i="1" dirty="0"/>
            </a:br>
            <a:r>
              <a:rPr lang="en-US" altLang="en-US" sz="3200" b="1" i="1" dirty="0"/>
              <a:t/>
            </a:r>
            <a:br>
              <a:rPr lang="en-US" altLang="en-US" sz="3200" b="1" i="1" dirty="0"/>
            </a:br>
            <a:r>
              <a:rPr lang="es-ES" altLang="en-US" sz="2800" i="1" noProof="1" smtClean="0">
                <a:solidFill>
                  <a:srgbClr val="FFC000"/>
                </a:solidFill>
              </a:rPr>
              <a:t>Jornada sobre Oportunidades </a:t>
            </a:r>
            <a:r>
              <a:rPr lang="es-ES" altLang="en-US" sz="2800" i="1" noProof="1">
                <a:solidFill>
                  <a:srgbClr val="FFC000"/>
                </a:solidFill>
              </a:rPr>
              <a:t>de Empleo y Formación </a:t>
            </a:r>
            <a:br>
              <a:rPr lang="es-ES" altLang="en-US" sz="2800" i="1" noProof="1">
                <a:solidFill>
                  <a:srgbClr val="FFC000"/>
                </a:solidFill>
              </a:rPr>
            </a:br>
            <a:r>
              <a:rPr lang="es-ES" altLang="en-US" sz="2800" i="1" noProof="1">
                <a:solidFill>
                  <a:srgbClr val="FFC000"/>
                </a:solidFill>
              </a:rPr>
              <a:t>en las Instituciones de la </a:t>
            </a:r>
            <a:r>
              <a:rPr lang="es-ES" altLang="en-US" sz="2800" i="1" noProof="1">
                <a:solidFill>
                  <a:srgbClr val="FFC000"/>
                </a:solidFill>
              </a:rPr>
              <a:t>Unión </a:t>
            </a:r>
            <a:r>
              <a:rPr lang="es-ES" altLang="en-US" sz="2800" i="1" noProof="1" smtClean="0">
                <a:solidFill>
                  <a:srgbClr val="FFC000"/>
                </a:solidFill>
              </a:rPr>
              <a:t>Europea</a:t>
            </a:r>
            <a:br>
              <a:rPr lang="es-ES" altLang="en-US" sz="2800" i="1" noProof="1" smtClean="0">
                <a:solidFill>
                  <a:srgbClr val="FFC000"/>
                </a:solidFill>
              </a:rPr>
            </a:br>
            <a:r>
              <a:rPr lang="es-ES" altLang="en-US" sz="2800" i="1" noProof="1">
                <a:solidFill>
                  <a:srgbClr val="FFC000"/>
                </a:solidFill>
              </a:rPr>
              <a:t/>
            </a:r>
            <a:br>
              <a:rPr lang="es-ES" altLang="en-US" sz="2800" i="1" noProof="1">
                <a:solidFill>
                  <a:srgbClr val="FFC000"/>
                </a:solidFill>
              </a:rPr>
            </a:br>
            <a:r>
              <a:rPr lang="es-ES" altLang="en-US" sz="2800" i="1" noProof="1" smtClean="0">
                <a:solidFill>
                  <a:srgbClr val="FFC000"/>
                </a:solidFill>
              </a:rPr>
              <a:t>Universidad de Murcia, </a:t>
            </a:r>
            <a:r>
              <a:rPr lang="en-IE" altLang="en-US" sz="2400" i="1" noProof="1" smtClean="0">
                <a:solidFill>
                  <a:srgbClr val="FFC000"/>
                </a:solidFill>
              </a:rPr>
              <a:t>6</a:t>
            </a:r>
            <a:r>
              <a:rPr lang="en-IE" altLang="en-US" sz="2400" i="1" noProof="1" smtClean="0">
                <a:solidFill>
                  <a:srgbClr val="FFC000"/>
                </a:solidFill>
              </a:rPr>
              <a:t> Abril 2022</a:t>
            </a:r>
            <a:r>
              <a:rPr lang="en-IE" altLang="en-US" sz="3200" i="1" noProof="1"/>
              <a:t/>
            </a:r>
            <a:br>
              <a:rPr lang="en-IE" altLang="en-US" sz="3200" i="1" noProof="1"/>
            </a:br>
            <a:endParaRPr lang="en-GB" sz="3200" b="1" i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165987" y="4913259"/>
            <a:ext cx="8419531" cy="777121"/>
          </a:xfrm>
        </p:spPr>
        <p:txBody>
          <a:bodyPr/>
          <a:lstStyle/>
          <a:p>
            <a:pPr algn="r"/>
            <a:r>
              <a:rPr lang="en-IE" altLang="en-US" sz="1800" b="1" dirty="0"/>
              <a:t>Borja ALCARAZ </a:t>
            </a:r>
            <a:r>
              <a:rPr lang="en-IE" altLang="en-US" sz="1800" b="1" dirty="0" smtClean="0"/>
              <a:t>RIAÑO</a:t>
            </a:r>
            <a:endParaRPr lang="en-IE" altLang="en-US" sz="1800" b="1" dirty="0"/>
          </a:p>
          <a:p>
            <a:pPr algn="r"/>
            <a:r>
              <a:rPr lang="en-IE" altLang="en-US" sz="1800" b="1" noProof="1" smtClean="0"/>
              <a:t>Case Handling Officer, DG Competencia </a:t>
            </a:r>
            <a:endParaRPr lang="en-IE" altLang="en-US" sz="1800" b="1" noProof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810260"/>
            <a:ext cx="1500106" cy="983120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124312" y="6156895"/>
            <a:ext cx="9959300" cy="5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3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s-ES" sz="1050" i="1" kern="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opiniones expresadas en esta presentación son puramente las del orador y en ningún caso se puede considerar que expresan una posición oficial de la Comisión Europea.</a:t>
            </a:r>
            <a:endParaRPr lang="en-GB" sz="1050" i="1" kern="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¿A quién va dirigida esta presentación?</a:t>
            </a:r>
            <a:endParaRPr lang="en-US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45" y="2552550"/>
            <a:ext cx="3263482" cy="2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51" y="2552550"/>
            <a:ext cx="3263482" cy="2175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939" y="2552550"/>
            <a:ext cx="3886199" cy="2081893"/>
          </a:xfrm>
          <a:prstGeom prst="rect">
            <a:avLst/>
          </a:prstGeom>
        </p:spPr>
      </p:pic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1980466"/>
            <a:ext cx="3226060" cy="32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18" y="1980466"/>
            <a:ext cx="3226060" cy="32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453">
            <a:off x="1349831" y="295634"/>
            <a:ext cx="8928074" cy="6802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1" dirty="0" err="1" smtClean="0">
                <a:solidFill>
                  <a:schemeClr val="tx2"/>
                </a:solidFill>
              </a:rPr>
              <a:t>Trabajar</a:t>
            </a:r>
            <a:r>
              <a:rPr lang="fr-BE" sz="3600" b="1" dirty="0" smtClean="0">
                <a:solidFill>
                  <a:schemeClr val="tx2"/>
                </a:solidFill>
              </a:rPr>
              <a:t> en las </a:t>
            </a:r>
            <a:r>
              <a:rPr lang="fr-BE" sz="3600" b="1" dirty="0" err="1" smtClean="0">
                <a:solidFill>
                  <a:schemeClr val="tx2"/>
                </a:solidFill>
              </a:rPr>
              <a:t>Instituciones</a:t>
            </a:r>
            <a:r>
              <a:rPr lang="fr-BE" sz="3600" b="1" dirty="0" smtClean="0">
                <a:solidFill>
                  <a:schemeClr val="tx2"/>
                </a:solidFill>
              </a:rPr>
              <a:t> de la UE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76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4000606" y="3092387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rgbClr val="035DC1"/>
                </a:solidFill>
              </a:rPr>
              <a:t>Análisis </a:t>
            </a:r>
            <a:r>
              <a:rPr lang="es-ES" sz="1200" b="1" dirty="0">
                <a:solidFill>
                  <a:srgbClr val="035DC1"/>
                </a:solidFill>
              </a:rPr>
              <a:t>y resolución de problemas</a:t>
            </a:r>
            <a:endParaRPr lang="en-US" sz="1200" b="1" dirty="0">
              <a:solidFill>
                <a:srgbClr val="035DC1"/>
              </a:solidFill>
            </a:endParaRPr>
          </a:p>
        </p:txBody>
      </p:sp>
      <p:sp>
        <p:nvSpPr>
          <p:cNvPr id="77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6073861" y="5017101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35DC1"/>
                </a:solidFill>
              </a:rPr>
              <a:t>Liderazgo</a:t>
            </a:r>
            <a:endParaRPr lang="en-US" sz="2000" b="1" dirty="0">
              <a:solidFill>
                <a:srgbClr val="035DC1"/>
              </a:solidFill>
            </a:endParaRPr>
          </a:p>
        </p:txBody>
      </p:sp>
      <p:sp>
        <p:nvSpPr>
          <p:cNvPr id="78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4000606" y="3744944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35DC1"/>
                </a:solidFill>
              </a:rPr>
              <a:t>Comunicación</a:t>
            </a:r>
            <a:endParaRPr lang="en-US" sz="1600" b="1" dirty="0">
              <a:solidFill>
                <a:srgbClr val="035DC1"/>
              </a:solidFill>
            </a:endParaRPr>
          </a:p>
        </p:txBody>
      </p:sp>
      <p:sp>
        <p:nvSpPr>
          <p:cNvPr id="79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6079296" y="3762412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35DC1"/>
                </a:solidFill>
              </a:rPr>
              <a:t>Resiliencia</a:t>
            </a:r>
            <a:endParaRPr lang="en-US" sz="2000" b="1" dirty="0">
              <a:solidFill>
                <a:srgbClr val="035DC1"/>
              </a:solidFill>
            </a:endParaRPr>
          </a:p>
        </p:txBody>
      </p:sp>
      <p:sp>
        <p:nvSpPr>
          <p:cNvPr id="81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4000606" y="4375328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035DC1"/>
                </a:solidFill>
              </a:rPr>
              <a:t>Calidad</a:t>
            </a:r>
            <a:r>
              <a:rPr lang="en-US" sz="1400" b="1" dirty="0" smtClean="0">
                <a:solidFill>
                  <a:srgbClr val="035DC1"/>
                </a:solidFill>
              </a:rPr>
              <a:t> y </a:t>
            </a:r>
            <a:r>
              <a:rPr lang="en-US" sz="1400" b="1" dirty="0" err="1" smtClean="0">
                <a:solidFill>
                  <a:srgbClr val="035DC1"/>
                </a:solidFill>
              </a:rPr>
              <a:t>resultados</a:t>
            </a:r>
            <a:endParaRPr lang="en-US" sz="1400" b="1" dirty="0">
              <a:solidFill>
                <a:srgbClr val="035DC1"/>
              </a:solidFill>
            </a:endParaRPr>
          </a:p>
        </p:txBody>
      </p:sp>
      <p:sp>
        <p:nvSpPr>
          <p:cNvPr id="82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6073861" y="4401239"/>
            <a:ext cx="1999316" cy="55223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35DC1"/>
                </a:solidFill>
              </a:rPr>
              <a:t>Trabajo</a:t>
            </a:r>
            <a:r>
              <a:rPr lang="en-US" sz="1600" b="1" dirty="0" smtClean="0">
                <a:solidFill>
                  <a:srgbClr val="035DC1"/>
                </a:solidFill>
              </a:rPr>
              <a:t> </a:t>
            </a:r>
            <a:r>
              <a:rPr lang="en-US" sz="1600" b="1" dirty="0" err="1" smtClean="0">
                <a:solidFill>
                  <a:srgbClr val="035DC1"/>
                </a:solidFill>
              </a:rPr>
              <a:t>en</a:t>
            </a:r>
            <a:r>
              <a:rPr lang="en-US" sz="1600" b="1" dirty="0" smtClean="0">
                <a:solidFill>
                  <a:srgbClr val="035DC1"/>
                </a:solidFill>
              </a:rPr>
              <a:t> </a:t>
            </a:r>
            <a:r>
              <a:rPr lang="en-US" sz="1600" b="1" dirty="0" err="1" smtClean="0">
                <a:solidFill>
                  <a:srgbClr val="035DC1"/>
                </a:solidFill>
              </a:rPr>
              <a:t>Equipo</a:t>
            </a:r>
            <a:endParaRPr lang="en-US" sz="1600" b="1" dirty="0">
              <a:solidFill>
                <a:srgbClr val="035DC1"/>
              </a:solidFill>
            </a:endParaRPr>
          </a:p>
        </p:txBody>
      </p:sp>
      <p:sp>
        <p:nvSpPr>
          <p:cNvPr id="83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4000606" y="5041223"/>
            <a:ext cx="1999316" cy="5791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35DC1"/>
                </a:solidFill>
              </a:rPr>
              <a:t>Aprendizaje y Desarrollo</a:t>
            </a:r>
            <a:endParaRPr lang="en-US" sz="1600" b="1" dirty="0">
              <a:solidFill>
                <a:srgbClr val="035DC1"/>
              </a:solidFill>
            </a:endParaRPr>
          </a:p>
        </p:txBody>
      </p:sp>
      <p:sp>
        <p:nvSpPr>
          <p:cNvPr id="84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6073861" y="3104532"/>
            <a:ext cx="1999316" cy="58442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035DC1"/>
                </a:solidFill>
              </a:rPr>
              <a:t>Determinación de prioridades y organización</a:t>
            </a:r>
            <a:endParaRPr lang="en-US" sz="1200" b="1" dirty="0">
              <a:solidFill>
                <a:srgbClr val="035DC1"/>
              </a:solidFill>
            </a:endParaRPr>
          </a:p>
        </p:txBody>
      </p:sp>
      <p:sp>
        <p:nvSpPr>
          <p:cNvPr id="99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94709" y="3086912"/>
            <a:ext cx="2584168" cy="5791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i="1" dirty="0" smtClean="0">
                <a:solidFill>
                  <a:srgbClr val="035DC1"/>
                </a:solidFill>
              </a:rPr>
              <a:t>¿Sólo abogados y economistas?</a:t>
            </a:r>
            <a:endParaRPr lang="en-US" sz="1400" b="1" i="1" dirty="0">
              <a:solidFill>
                <a:srgbClr val="035DC1"/>
              </a:solidFill>
            </a:endParaRPr>
          </a:p>
        </p:txBody>
      </p:sp>
      <p:sp>
        <p:nvSpPr>
          <p:cNvPr id="101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611158" y="3128560"/>
            <a:ext cx="2584168" cy="5791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35DC1"/>
                </a:solidFill>
              </a:rPr>
              <a:t>Flexibilidad</a:t>
            </a:r>
            <a:endParaRPr lang="en-US" sz="1400" b="1" i="1" dirty="0">
              <a:solidFill>
                <a:srgbClr val="035DC1"/>
              </a:solidFill>
            </a:endParaRPr>
          </a:p>
        </p:txBody>
      </p:sp>
      <p:sp>
        <p:nvSpPr>
          <p:cNvPr id="105" name="Rectangular Callout 104"/>
          <p:cNvSpPr/>
          <p:nvPr/>
        </p:nvSpPr>
        <p:spPr bwMode="gray">
          <a:xfrm>
            <a:off x="1055147" y="1766277"/>
            <a:ext cx="2284953" cy="1002323"/>
          </a:xfrm>
          <a:prstGeom prst="wedgeRectCallout">
            <a:avLst>
              <a:gd name="adj1" fmla="val 33700"/>
              <a:gd name="adj2" fmla="val 72962"/>
            </a:avLst>
          </a:prstGeom>
          <a:solidFill>
            <a:schemeClr val="accent5"/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 anchorCtr="0"/>
          <a:lstStyle/>
          <a:p>
            <a:pPr algn="ctr"/>
            <a:r>
              <a:rPr lang="en-US" sz="2000" b="1" i="1" dirty="0" smtClean="0">
                <a:solidFill>
                  <a:srgbClr val="0356B1"/>
                </a:solidFill>
              </a:rPr>
              <a:t>¿</a:t>
            </a:r>
            <a:r>
              <a:rPr lang="en-US" sz="2000" b="1" i="1" dirty="0" err="1" smtClean="0">
                <a:solidFill>
                  <a:srgbClr val="0356B1"/>
                </a:solidFill>
              </a:rPr>
              <a:t>Es</a:t>
            </a:r>
            <a:r>
              <a:rPr lang="en-US" sz="2000" b="1" i="1" dirty="0" smtClean="0">
                <a:solidFill>
                  <a:srgbClr val="0356B1"/>
                </a:solidFill>
              </a:rPr>
              <a:t> para </a:t>
            </a:r>
            <a:r>
              <a:rPr lang="en-US" sz="2000" b="1" i="1" dirty="0" err="1" smtClean="0">
                <a:solidFill>
                  <a:srgbClr val="0356B1"/>
                </a:solidFill>
              </a:rPr>
              <a:t>mí</a:t>
            </a:r>
            <a:r>
              <a:rPr lang="en-US" sz="2000" b="1" i="1" dirty="0" smtClean="0">
                <a:solidFill>
                  <a:srgbClr val="0356B1"/>
                </a:solidFill>
              </a:rPr>
              <a:t>?</a:t>
            </a:r>
            <a:endParaRPr lang="en-GB" sz="2000" b="1" i="1" dirty="0">
              <a:solidFill>
                <a:srgbClr val="0356B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64" y="1767163"/>
            <a:ext cx="1112515" cy="1112515"/>
          </a:xfrm>
          <a:prstGeom prst="rect">
            <a:avLst/>
          </a:prstGeom>
        </p:spPr>
      </p:pic>
      <p:sp>
        <p:nvSpPr>
          <p:cNvPr id="23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611158" y="3798831"/>
            <a:ext cx="2584168" cy="5791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rgbClr val="035DC1"/>
                </a:solidFill>
              </a:rPr>
              <a:t>Vocación de servicio público</a:t>
            </a:r>
            <a:endParaRPr lang="en-US" sz="1400" b="1" i="1" dirty="0">
              <a:solidFill>
                <a:srgbClr val="035DC1"/>
              </a:solidFill>
            </a:endParaRPr>
          </a:p>
        </p:txBody>
      </p:sp>
      <p:sp>
        <p:nvSpPr>
          <p:cNvPr id="24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611158" y="4462034"/>
            <a:ext cx="2584168" cy="5791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035DC1"/>
                </a:solidFill>
              </a:rPr>
              <a:t>Europeísmo</a:t>
            </a:r>
            <a:endParaRPr lang="en-US" sz="2400" b="1" i="1" dirty="0">
              <a:solidFill>
                <a:srgbClr val="035DC1"/>
              </a:solidFill>
            </a:endParaRPr>
          </a:p>
        </p:txBody>
      </p:sp>
      <p:sp>
        <p:nvSpPr>
          <p:cNvPr id="25" name="Freeform 723"/>
          <p:cNvSpPr>
            <a:spLocks noChangeAspect="1" noEditPoints="1"/>
          </p:cNvSpPr>
          <p:nvPr/>
        </p:nvSpPr>
        <p:spPr bwMode="auto">
          <a:xfrm>
            <a:off x="9462151" y="1997087"/>
            <a:ext cx="882591" cy="882591"/>
          </a:xfrm>
          <a:custGeom>
            <a:avLst/>
            <a:gdLst>
              <a:gd name="T0" fmla="*/ 248 w 512"/>
              <a:gd name="T1" fmla="*/ 263 h 512"/>
              <a:gd name="T2" fmla="*/ 263 w 512"/>
              <a:gd name="T3" fmla="*/ 263 h 512"/>
              <a:gd name="T4" fmla="*/ 288 w 512"/>
              <a:gd name="T5" fmla="*/ 256 h 512"/>
              <a:gd name="T6" fmla="*/ 224 w 512"/>
              <a:gd name="T7" fmla="*/ 256 h 512"/>
              <a:gd name="T8" fmla="*/ 269 w 512"/>
              <a:gd name="T9" fmla="*/ 227 h 512"/>
              <a:gd name="T10" fmla="*/ 331 w 512"/>
              <a:gd name="T11" fmla="*/ 196 h 512"/>
              <a:gd name="T12" fmla="*/ 256 w 512"/>
              <a:gd name="T13" fmla="*/ 352 h 512"/>
              <a:gd name="T14" fmla="*/ 256 w 512"/>
              <a:gd name="T15" fmla="*/ 160 h 512"/>
              <a:gd name="T16" fmla="*/ 331 w 512"/>
              <a:gd name="T17" fmla="*/ 166 h 512"/>
              <a:gd name="T18" fmla="*/ 138 w 512"/>
              <a:gd name="T19" fmla="*/ 256 h 512"/>
              <a:gd name="T20" fmla="*/ 373 w 512"/>
              <a:gd name="T21" fmla="*/ 256 h 512"/>
              <a:gd name="T22" fmla="*/ 331 w 512"/>
              <a:gd name="T23" fmla="*/ 196 h 512"/>
              <a:gd name="T24" fmla="*/ 181 w 512"/>
              <a:gd name="T25" fmla="*/ 256 h 512"/>
              <a:gd name="T26" fmla="*/ 330 w 512"/>
              <a:gd name="T27" fmla="*/ 256 h 512"/>
              <a:gd name="T28" fmla="*/ 300 w 512"/>
              <a:gd name="T29" fmla="*/ 226 h 512"/>
              <a:gd name="T30" fmla="*/ 256 w 512"/>
              <a:gd name="T31" fmla="*/ 309 h 512"/>
              <a:gd name="T32" fmla="*/ 256 w 512"/>
              <a:gd name="T33" fmla="*/ 202 h 512"/>
              <a:gd name="T34" fmla="*/ 300 w 512"/>
              <a:gd name="T35" fmla="*/ 196 h 512"/>
              <a:gd name="T36" fmla="*/ 512 w 512"/>
              <a:gd name="T37" fmla="*/ 256 h 512"/>
              <a:gd name="T38" fmla="*/ 0 w 512"/>
              <a:gd name="T39" fmla="*/ 256 h 512"/>
              <a:gd name="T40" fmla="*/ 512 w 512"/>
              <a:gd name="T41" fmla="*/ 256 h 512"/>
              <a:gd name="T42" fmla="*/ 394 w 512"/>
              <a:gd name="T43" fmla="*/ 138 h 512"/>
              <a:gd name="T44" fmla="*/ 373 w 512"/>
              <a:gd name="T45" fmla="*/ 117 h 512"/>
              <a:gd name="T46" fmla="*/ 352 w 512"/>
              <a:gd name="T47" fmla="*/ 117 h 512"/>
              <a:gd name="T48" fmla="*/ 346 w 512"/>
              <a:gd name="T49" fmla="*/ 150 h 512"/>
              <a:gd name="T50" fmla="*/ 117 w 512"/>
              <a:gd name="T51" fmla="*/ 256 h 512"/>
              <a:gd name="T52" fmla="*/ 141 w 512"/>
              <a:gd name="T53" fmla="*/ 376 h 512"/>
              <a:gd name="T54" fmla="*/ 149 w 512"/>
              <a:gd name="T55" fmla="*/ 394 h 512"/>
              <a:gd name="T56" fmla="*/ 178 w 512"/>
              <a:gd name="T57" fmla="*/ 370 h 512"/>
              <a:gd name="T58" fmla="*/ 334 w 512"/>
              <a:gd name="T59" fmla="*/ 370 h 512"/>
              <a:gd name="T60" fmla="*/ 362 w 512"/>
              <a:gd name="T61" fmla="*/ 394 h 512"/>
              <a:gd name="T62" fmla="*/ 370 w 512"/>
              <a:gd name="T63" fmla="*/ 376 h 512"/>
              <a:gd name="T64" fmla="*/ 394 w 512"/>
              <a:gd name="T65" fmla="*/ 256 h 512"/>
              <a:gd name="T66" fmla="*/ 367 w 512"/>
              <a:gd name="T67" fmla="*/ 160 h 512"/>
              <a:gd name="T68" fmla="*/ 405 w 512"/>
              <a:gd name="T69" fmla="*/ 1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2" h="512">
                <a:moveTo>
                  <a:pt x="248" y="248"/>
                </a:moveTo>
                <a:cubicBezTo>
                  <a:pt x="244" y="252"/>
                  <a:pt x="244" y="259"/>
                  <a:pt x="248" y="263"/>
                </a:cubicBezTo>
                <a:cubicBezTo>
                  <a:pt x="250" y="265"/>
                  <a:pt x="253" y="266"/>
                  <a:pt x="256" y="266"/>
                </a:cubicBezTo>
                <a:cubicBezTo>
                  <a:pt x="258" y="266"/>
                  <a:pt x="261" y="265"/>
                  <a:pt x="263" y="263"/>
                </a:cubicBezTo>
                <a:cubicBezTo>
                  <a:pt x="284" y="242"/>
                  <a:pt x="284" y="242"/>
                  <a:pt x="284" y="242"/>
                </a:cubicBezTo>
                <a:cubicBezTo>
                  <a:pt x="286" y="246"/>
                  <a:pt x="288" y="251"/>
                  <a:pt x="288" y="256"/>
                </a:cubicBezTo>
                <a:cubicBezTo>
                  <a:pt x="288" y="273"/>
                  <a:pt x="273" y="288"/>
                  <a:pt x="256" y="288"/>
                </a:cubicBezTo>
                <a:cubicBezTo>
                  <a:pt x="238" y="288"/>
                  <a:pt x="224" y="273"/>
                  <a:pt x="224" y="256"/>
                </a:cubicBezTo>
                <a:cubicBezTo>
                  <a:pt x="224" y="238"/>
                  <a:pt x="238" y="224"/>
                  <a:pt x="256" y="224"/>
                </a:cubicBezTo>
                <a:cubicBezTo>
                  <a:pt x="261" y="224"/>
                  <a:pt x="265" y="225"/>
                  <a:pt x="269" y="227"/>
                </a:cubicBezTo>
                <a:lnTo>
                  <a:pt x="248" y="248"/>
                </a:lnTo>
                <a:close/>
                <a:moveTo>
                  <a:pt x="331" y="196"/>
                </a:moveTo>
                <a:cubicBezTo>
                  <a:pt x="344" y="212"/>
                  <a:pt x="352" y="233"/>
                  <a:pt x="352" y="256"/>
                </a:cubicBezTo>
                <a:cubicBezTo>
                  <a:pt x="352" y="309"/>
                  <a:pt x="309" y="352"/>
                  <a:pt x="256" y="352"/>
                </a:cubicBezTo>
                <a:cubicBezTo>
                  <a:pt x="203" y="352"/>
                  <a:pt x="160" y="309"/>
                  <a:pt x="160" y="256"/>
                </a:cubicBezTo>
                <a:cubicBezTo>
                  <a:pt x="160" y="203"/>
                  <a:pt x="203" y="160"/>
                  <a:pt x="256" y="160"/>
                </a:cubicBezTo>
                <a:cubicBezTo>
                  <a:pt x="278" y="160"/>
                  <a:pt x="299" y="168"/>
                  <a:pt x="316" y="181"/>
                </a:cubicBezTo>
                <a:cubicBezTo>
                  <a:pt x="331" y="166"/>
                  <a:pt x="331" y="166"/>
                  <a:pt x="331" y="166"/>
                </a:cubicBezTo>
                <a:cubicBezTo>
                  <a:pt x="310" y="149"/>
                  <a:pt x="284" y="138"/>
                  <a:pt x="256" y="138"/>
                </a:cubicBezTo>
                <a:cubicBezTo>
                  <a:pt x="191" y="138"/>
                  <a:pt x="138" y="191"/>
                  <a:pt x="138" y="256"/>
                </a:cubicBezTo>
                <a:cubicBezTo>
                  <a:pt x="138" y="320"/>
                  <a:pt x="191" y="373"/>
                  <a:pt x="256" y="373"/>
                </a:cubicBezTo>
                <a:cubicBezTo>
                  <a:pt x="320" y="373"/>
                  <a:pt x="373" y="320"/>
                  <a:pt x="373" y="256"/>
                </a:cubicBezTo>
                <a:cubicBezTo>
                  <a:pt x="373" y="227"/>
                  <a:pt x="363" y="201"/>
                  <a:pt x="346" y="181"/>
                </a:cubicBezTo>
                <a:lnTo>
                  <a:pt x="331" y="196"/>
                </a:lnTo>
                <a:close/>
                <a:moveTo>
                  <a:pt x="256" y="181"/>
                </a:moveTo>
                <a:cubicBezTo>
                  <a:pt x="214" y="181"/>
                  <a:pt x="181" y="214"/>
                  <a:pt x="181" y="256"/>
                </a:cubicBezTo>
                <a:cubicBezTo>
                  <a:pt x="181" y="297"/>
                  <a:pt x="214" y="330"/>
                  <a:pt x="256" y="330"/>
                </a:cubicBezTo>
                <a:cubicBezTo>
                  <a:pt x="297" y="330"/>
                  <a:pt x="330" y="297"/>
                  <a:pt x="330" y="256"/>
                </a:cubicBezTo>
                <a:cubicBezTo>
                  <a:pt x="330" y="239"/>
                  <a:pt x="325" y="224"/>
                  <a:pt x="315" y="211"/>
                </a:cubicBezTo>
                <a:cubicBezTo>
                  <a:pt x="300" y="226"/>
                  <a:pt x="300" y="226"/>
                  <a:pt x="300" y="226"/>
                </a:cubicBezTo>
                <a:cubicBezTo>
                  <a:pt x="306" y="235"/>
                  <a:pt x="309" y="245"/>
                  <a:pt x="309" y="256"/>
                </a:cubicBezTo>
                <a:cubicBezTo>
                  <a:pt x="309" y="285"/>
                  <a:pt x="285" y="309"/>
                  <a:pt x="256" y="309"/>
                </a:cubicBezTo>
                <a:cubicBezTo>
                  <a:pt x="226" y="309"/>
                  <a:pt x="202" y="285"/>
                  <a:pt x="202" y="256"/>
                </a:cubicBezTo>
                <a:cubicBezTo>
                  <a:pt x="202" y="226"/>
                  <a:pt x="226" y="202"/>
                  <a:pt x="256" y="202"/>
                </a:cubicBezTo>
                <a:cubicBezTo>
                  <a:pt x="267" y="202"/>
                  <a:pt x="277" y="206"/>
                  <a:pt x="285" y="211"/>
                </a:cubicBezTo>
                <a:cubicBezTo>
                  <a:pt x="300" y="196"/>
                  <a:pt x="300" y="196"/>
                  <a:pt x="300" y="196"/>
                </a:cubicBezTo>
                <a:cubicBezTo>
                  <a:pt x="288" y="187"/>
                  <a:pt x="272" y="181"/>
                  <a:pt x="256" y="181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405" y="149"/>
                </a:moveTo>
                <a:cubicBezTo>
                  <a:pt x="405" y="143"/>
                  <a:pt x="400" y="138"/>
                  <a:pt x="394" y="138"/>
                </a:cubicBezTo>
                <a:cubicBezTo>
                  <a:pt x="373" y="138"/>
                  <a:pt x="373" y="138"/>
                  <a:pt x="373" y="138"/>
                </a:cubicBezTo>
                <a:cubicBezTo>
                  <a:pt x="373" y="117"/>
                  <a:pt x="373" y="117"/>
                  <a:pt x="373" y="117"/>
                </a:cubicBezTo>
                <a:cubicBezTo>
                  <a:pt x="373" y="111"/>
                  <a:pt x="368" y="106"/>
                  <a:pt x="362" y="106"/>
                </a:cubicBezTo>
                <a:cubicBezTo>
                  <a:pt x="356" y="106"/>
                  <a:pt x="352" y="111"/>
                  <a:pt x="352" y="117"/>
                </a:cubicBezTo>
                <a:cubicBezTo>
                  <a:pt x="352" y="145"/>
                  <a:pt x="352" y="145"/>
                  <a:pt x="352" y="145"/>
                </a:cubicBezTo>
                <a:cubicBezTo>
                  <a:pt x="346" y="150"/>
                  <a:pt x="346" y="150"/>
                  <a:pt x="346" y="150"/>
                </a:cubicBezTo>
                <a:cubicBezTo>
                  <a:pt x="322" y="130"/>
                  <a:pt x="290" y="117"/>
                  <a:pt x="256" y="117"/>
                </a:cubicBezTo>
                <a:cubicBezTo>
                  <a:pt x="179" y="117"/>
                  <a:pt x="117" y="179"/>
                  <a:pt x="117" y="256"/>
                </a:cubicBezTo>
                <a:cubicBezTo>
                  <a:pt x="117" y="295"/>
                  <a:pt x="134" y="331"/>
                  <a:pt x="161" y="357"/>
                </a:cubicBezTo>
                <a:cubicBezTo>
                  <a:pt x="141" y="376"/>
                  <a:pt x="141" y="376"/>
                  <a:pt x="141" y="376"/>
                </a:cubicBezTo>
                <a:cubicBezTo>
                  <a:pt x="137" y="380"/>
                  <a:pt x="137" y="387"/>
                  <a:pt x="141" y="391"/>
                </a:cubicBezTo>
                <a:cubicBezTo>
                  <a:pt x="144" y="393"/>
                  <a:pt x="146" y="394"/>
                  <a:pt x="149" y="394"/>
                </a:cubicBezTo>
                <a:cubicBezTo>
                  <a:pt x="152" y="394"/>
                  <a:pt x="154" y="393"/>
                  <a:pt x="157" y="391"/>
                </a:cubicBezTo>
                <a:cubicBezTo>
                  <a:pt x="178" y="370"/>
                  <a:pt x="178" y="370"/>
                  <a:pt x="178" y="370"/>
                </a:cubicBezTo>
                <a:cubicBezTo>
                  <a:pt x="200" y="385"/>
                  <a:pt x="227" y="394"/>
                  <a:pt x="256" y="394"/>
                </a:cubicBezTo>
                <a:cubicBezTo>
                  <a:pt x="285" y="394"/>
                  <a:pt x="311" y="385"/>
                  <a:pt x="334" y="370"/>
                </a:cubicBezTo>
                <a:cubicBezTo>
                  <a:pt x="355" y="391"/>
                  <a:pt x="355" y="391"/>
                  <a:pt x="355" y="391"/>
                </a:cubicBezTo>
                <a:cubicBezTo>
                  <a:pt x="357" y="393"/>
                  <a:pt x="360" y="394"/>
                  <a:pt x="362" y="394"/>
                </a:cubicBezTo>
                <a:cubicBezTo>
                  <a:pt x="365" y="394"/>
                  <a:pt x="368" y="393"/>
                  <a:pt x="370" y="391"/>
                </a:cubicBezTo>
                <a:cubicBezTo>
                  <a:pt x="374" y="387"/>
                  <a:pt x="374" y="380"/>
                  <a:pt x="370" y="376"/>
                </a:cubicBezTo>
                <a:cubicBezTo>
                  <a:pt x="350" y="357"/>
                  <a:pt x="350" y="357"/>
                  <a:pt x="350" y="357"/>
                </a:cubicBezTo>
                <a:cubicBezTo>
                  <a:pt x="377" y="331"/>
                  <a:pt x="394" y="295"/>
                  <a:pt x="394" y="256"/>
                </a:cubicBezTo>
                <a:cubicBezTo>
                  <a:pt x="394" y="221"/>
                  <a:pt x="382" y="190"/>
                  <a:pt x="361" y="166"/>
                </a:cubicBezTo>
                <a:cubicBezTo>
                  <a:pt x="367" y="160"/>
                  <a:pt x="367" y="160"/>
                  <a:pt x="367" y="160"/>
                </a:cubicBezTo>
                <a:cubicBezTo>
                  <a:pt x="394" y="160"/>
                  <a:pt x="394" y="160"/>
                  <a:pt x="394" y="160"/>
                </a:cubicBezTo>
                <a:cubicBezTo>
                  <a:pt x="400" y="160"/>
                  <a:pt x="405" y="155"/>
                  <a:pt x="405" y="149"/>
                </a:cubicBezTo>
                <a:close/>
              </a:path>
            </a:pathLst>
          </a:custGeom>
          <a:solidFill>
            <a:srgbClr val="00449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89274" y="3762412"/>
            <a:ext cx="2584168" cy="5791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i="1" dirty="0" smtClean="0">
                <a:solidFill>
                  <a:srgbClr val="035DC1"/>
                </a:solidFill>
              </a:rPr>
              <a:t>Nacionalidades e idiomas</a:t>
            </a:r>
            <a:endParaRPr lang="en-US" sz="1400" b="1" i="1" dirty="0">
              <a:solidFill>
                <a:srgbClr val="035DC1"/>
              </a:solidFill>
            </a:endParaRPr>
          </a:p>
        </p:txBody>
      </p:sp>
      <p:sp>
        <p:nvSpPr>
          <p:cNvPr id="28" name="Rectángulo: esquinas redondeadas 2">
            <a:extLst>
              <a:ext uri="{FF2B5EF4-FFF2-40B4-BE49-F238E27FC236}">
                <a16:creationId xmlns:a16="http://schemas.microsoft.com/office/drawing/2014/main" id="{FEFE9E21-3320-445E-BC82-FDB37631F873}"/>
              </a:ext>
            </a:extLst>
          </p:cNvPr>
          <p:cNvSpPr/>
          <p:nvPr/>
        </p:nvSpPr>
        <p:spPr>
          <a:xfrm>
            <a:off x="4000605" y="5750892"/>
            <a:ext cx="4072571" cy="63720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000" b="1" dirty="0" smtClean="0">
                <a:solidFill>
                  <a:srgbClr val="0356B1"/>
                </a:solidFill>
              </a:rPr>
              <a:t>No </a:t>
            </a:r>
            <a:r>
              <a:rPr lang="en-GB" sz="2000" b="1" dirty="0" err="1" smtClean="0">
                <a:solidFill>
                  <a:srgbClr val="0356B1"/>
                </a:solidFill>
              </a:rPr>
              <a:t>es</a:t>
            </a:r>
            <a:r>
              <a:rPr lang="en-GB" sz="2000" b="1" dirty="0" smtClean="0">
                <a:solidFill>
                  <a:srgbClr val="0356B1"/>
                </a:solidFill>
              </a:rPr>
              <a:t> </a:t>
            </a:r>
            <a:r>
              <a:rPr lang="en-GB" sz="2000" b="1" dirty="0" err="1" smtClean="0">
                <a:solidFill>
                  <a:srgbClr val="0356B1"/>
                </a:solidFill>
              </a:rPr>
              <a:t>una</a:t>
            </a:r>
            <a:r>
              <a:rPr lang="en-GB" sz="2000" b="1" dirty="0" smtClean="0">
                <a:solidFill>
                  <a:srgbClr val="0356B1"/>
                </a:solidFill>
              </a:rPr>
              <a:t> </a:t>
            </a:r>
            <a:r>
              <a:rPr lang="en-GB" sz="2000" b="1" dirty="0" err="1" smtClean="0">
                <a:solidFill>
                  <a:srgbClr val="0356B1"/>
                </a:solidFill>
              </a:rPr>
              <a:t>oposición</a:t>
            </a:r>
            <a:r>
              <a:rPr lang="en-GB" sz="2000" b="1" dirty="0" smtClean="0">
                <a:solidFill>
                  <a:srgbClr val="0356B1"/>
                </a:solidFill>
              </a:rPr>
              <a:t> al </a:t>
            </a:r>
            <a:r>
              <a:rPr lang="en-GB" sz="2000" b="1" dirty="0" err="1" smtClean="0">
                <a:solidFill>
                  <a:srgbClr val="0356B1"/>
                </a:solidFill>
              </a:rPr>
              <a:t>uso</a:t>
            </a:r>
            <a:endParaRPr lang="en-GB" sz="2000" b="1" dirty="0">
              <a:solidFill>
                <a:srgbClr val="0356B1"/>
              </a:solidFill>
            </a:endParaRPr>
          </a:p>
        </p:txBody>
      </p:sp>
      <p:sp>
        <p:nvSpPr>
          <p:cNvPr id="29" name="Rectángulo: esquinas redondeadas 6">
            <a:extLst>
              <a:ext uri="{FF2B5EF4-FFF2-40B4-BE49-F238E27FC236}">
                <a16:creationId xmlns:a16="http://schemas.microsoft.com/office/drawing/2014/main" id="{906A7315-03F5-4A40-BAF7-4AB1E7DE4E94}"/>
              </a:ext>
            </a:extLst>
          </p:cNvPr>
          <p:cNvSpPr/>
          <p:nvPr/>
        </p:nvSpPr>
        <p:spPr>
          <a:xfrm>
            <a:off x="889274" y="4437912"/>
            <a:ext cx="2584168" cy="5791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i="1" dirty="0" smtClean="0">
                <a:solidFill>
                  <a:srgbClr val="035DC1"/>
                </a:solidFill>
              </a:rPr>
              <a:t>Formaciones especializadas</a:t>
            </a:r>
            <a:endParaRPr lang="en-US" sz="1400" b="1" i="1" dirty="0">
              <a:solidFill>
                <a:srgbClr val="035DC1"/>
              </a:solidFill>
            </a:endParaRPr>
          </a:p>
        </p:txBody>
      </p:sp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5692">
            <a:off x="6735218" y="97374"/>
            <a:ext cx="3997505" cy="28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99" grpId="0" animBg="1"/>
      <p:bldP spid="101" grpId="0" animBg="1"/>
      <p:bldP spid="105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1" dirty="0" smtClean="0">
                <a:solidFill>
                  <a:schemeClr val="tx2"/>
                </a:solidFill>
              </a:rPr>
              <a:t>Mi(s) </a:t>
            </a:r>
            <a:r>
              <a:rPr lang="fr-BE" sz="3600" b="1" dirty="0" err="1" smtClean="0">
                <a:solidFill>
                  <a:schemeClr val="tx2"/>
                </a:solidFill>
              </a:rPr>
              <a:t>Experiencia</a:t>
            </a:r>
            <a:r>
              <a:rPr lang="fr-BE" sz="3600" b="1" dirty="0" smtClean="0">
                <a:solidFill>
                  <a:schemeClr val="tx2"/>
                </a:solidFill>
              </a:rPr>
              <a:t>(s)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86614" y="1903102"/>
            <a:ext cx="3056786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024B9C"/>
                </a:solidFill>
              </a:rPr>
              <a:t>Tribunal AELC</a:t>
            </a:r>
          </a:p>
          <a:p>
            <a:pPr algn="ctr"/>
            <a:r>
              <a:rPr lang="fr-BE" b="1" i="1" dirty="0" err="1" smtClean="0">
                <a:solidFill>
                  <a:srgbClr val="024B9C"/>
                </a:solidFill>
              </a:rPr>
              <a:t>Luxemburgo</a:t>
            </a:r>
            <a:endParaRPr lang="fr-BE" b="1" i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Beca</a:t>
            </a:r>
            <a:r>
              <a:rPr lang="fr-BE" b="1" dirty="0" smtClean="0">
                <a:solidFill>
                  <a:srgbClr val="024B9C"/>
                </a:solidFill>
              </a:rPr>
              <a:t> + </a:t>
            </a:r>
            <a:r>
              <a:rPr lang="fr-BE" b="1" dirty="0" err="1" smtClean="0">
                <a:solidFill>
                  <a:srgbClr val="024B9C"/>
                </a:solidFill>
              </a:rPr>
              <a:t>Interinidad</a:t>
            </a:r>
            <a:endParaRPr lang="fr-BE" b="1" dirty="0">
              <a:solidFill>
                <a:srgbClr val="024B9C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1468" y="1903102"/>
            <a:ext cx="3043932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700" b="1" dirty="0" smtClean="0">
                <a:solidFill>
                  <a:srgbClr val="024B9C"/>
                </a:solidFill>
              </a:rPr>
              <a:t>Deloitte @EUIPO</a:t>
            </a:r>
          </a:p>
          <a:p>
            <a:pPr algn="ctr"/>
            <a:r>
              <a:rPr lang="fr-BE" sz="1700" b="1" i="1" dirty="0" smtClean="0">
                <a:solidFill>
                  <a:srgbClr val="024B9C"/>
                </a:solidFill>
              </a:rPr>
              <a:t>Alicante</a:t>
            </a: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r>
              <a:rPr lang="fr-BE" sz="1700" b="1" dirty="0" err="1" smtClean="0">
                <a:solidFill>
                  <a:srgbClr val="024B9C"/>
                </a:solidFill>
              </a:rPr>
              <a:t>Consultor</a:t>
            </a:r>
            <a:r>
              <a:rPr lang="fr-BE" sz="1700" b="1" dirty="0" smtClean="0">
                <a:solidFill>
                  <a:srgbClr val="024B9C"/>
                </a:solidFill>
              </a:rPr>
              <a:t> </a:t>
            </a:r>
            <a:r>
              <a:rPr lang="fr-BE" sz="1700" b="1" dirty="0" err="1" smtClean="0">
                <a:solidFill>
                  <a:srgbClr val="024B9C"/>
                </a:solidFill>
              </a:rPr>
              <a:t>Externo</a:t>
            </a:r>
            <a:endParaRPr lang="fr-BE" sz="1700" b="1" dirty="0">
              <a:solidFill>
                <a:srgbClr val="024B9C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03468" y="1903102"/>
            <a:ext cx="3043932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Comisión</a:t>
            </a:r>
            <a:r>
              <a:rPr lang="fr-BE" b="1" dirty="0" smtClean="0">
                <a:solidFill>
                  <a:srgbClr val="024B9C"/>
                </a:solidFill>
              </a:rPr>
              <a:t> </a:t>
            </a:r>
            <a:r>
              <a:rPr lang="fr-BE" b="1" dirty="0" err="1" smtClean="0">
                <a:solidFill>
                  <a:srgbClr val="024B9C"/>
                </a:solidFill>
              </a:rPr>
              <a:t>Europea</a:t>
            </a:r>
            <a:endParaRPr lang="fr-BE" b="1" dirty="0" smtClean="0">
              <a:solidFill>
                <a:srgbClr val="024B9C"/>
              </a:solidFill>
            </a:endParaRPr>
          </a:p>
          <a:p>
            <a:pPr algn="ctr"/>
            <a:r>
              <a:rPr lang="fr-BE" b="1" i="1" dirty="0" err="1" smtClean="0">
                <a:solidFill>
                  <a:srgbClr val="024B9C"/>
                </a:solidFill>
              </a:rPr>
              <a:t>Bruselas</a:t>
            </a:r>
            <a:endParaRPr lang="fr-BE" b="1" i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r>
              <a:rPr lang="fr-BE" b="1" dirty="0" smtClean="0">
                <a:solidFill>
                  <a:srgbClr val="024B9C"/>
                </a:solidFill>
              </a:rPr>
              <a:t>Agente Temporal</a:t>
            </a:r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78" y="2827317"/>
            <a:ext cx="1535365" cy="18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602" y="2941617"/>
            <a:ext cx="2299663" cy="627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444" y="4021968"/>
            <a:ext cx="1982155" cy="3692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798" y="2643042"/>
            <a:ext cx="3688524" cy="24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2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1" dirty="0" smtClean="0">
                <a:solidFill>
                  <a:schemeClr val="tx2"/>
                </a:solidFill>
              </a:rPr>
              <a:t>Mi(s) </a:t>
            </a:r>
            <a:r>
              <a:rPr lang="fr-BE" sz="3600" b="1" dirty="0" err="1" smtClean="0">
                <a:solidFill>
                  <a:schemeClr val="tx2"/>
                </a:solidFill>
              </a:rPr>
              <a:t>Experiencia</a:t>
            </a:r>
            <a:r>
              <a:rPr lang="fr-BE" sz="3600" b="1" dirty="0" smtClean="0">
                <a:solidFill>
                  <a:schemeClr val="tx2"/>
                </a:solidFill>
              </a:rPr>
              <a:t>(s)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86614" y="1903102"/>
            <a:ext cx="3056786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024B9C"/>
                </a:solidFill>
              </a:rPr>
              <a:t>Tribunal AELC</a:t>
            </a:r>
          </a:p>
          <a:p>
            <a:pPr algn="ctr"/>
            <a:r>
              <a:rPr lang="fr-BE" b="1" i="1" dirty="0" err="1" smtClean="0">
                <a:solidFill>
                  <a:srgbClr val="024B9C"/>
                </a:solidFill>
              </a:rPr>
              <a:t>Luxemburgo</a:t>
            </a:r>
            <a:endParaRPr lang="fr-BE" b="1" i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Beca</a:t>
            </a:r>
            <a:r>
              <a:rPr lang="fr-BE" b="1" dirty="0" smtClean="0">
                <a:solidFill>
                  <a:srgbClr val="024B9C"/>
                </a:solidFill>
              </a:rPr>
              <a:t> + </a:t>
            </a:r>
            <a:r>
              <a:rPr lang="fr-BE" b="1" dirty="0" err="1" smtClean="0">
                <a:solidFill>
                  <a:srgbClr val="024B9C"/>
                </a:solidFill>
              </a:rPr>
              <a:t>Interinidad</a:t>
            </a:r>
            <a:endParaRPr lang="fr-BE" b="1" dirty="0">
              <a:solidFill>
                <a:srgbClr val="024B9C"/>
              </a:solidFill>
            </a:endParaRPr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78" y="2827317"/>
            <a:ext cx="1535365" cy="18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078297" y="2839816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smtClean="0">
                <a:solidFill>
                  <a:srgbClr val="024B9C"/>
                </a:solidFill>
              </a:rPr>
              <a:t>El </a:t>
            </a:r>
            <a:r>
              <a:rPr lang="fr-BE" sz="1300" b="1" dirty="0" err="1" smtClean="0">
                <a:solidFill>
                  <a:srgbClr val="024B9C"/>
                </a:solidFill>
              </a:rPr>
              <a:t>Espacio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Económico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Europeo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530201" y="2839816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err="1" smtClean="0">
                <a:solidFill>
                  <a:srgbClr val="024B9C"/>
                </a:solidFill>
              </a:rPr>
              <a:t>Abierto</a:t>
            </a:r>
            <a:r>
              <a:rPr lang="fr-BE" sz="1300" b="1" dirty="0" smtClean="0">
                <a:solidFill>
                  <a:srgbClr val="024B9C"/>
                </a:solidFill>
              </a:rPr>
              <a:t> para </a:t>
            </a:r>
            <a:r>
              <a:rPr lang="fr-BE" sz="1300" b="1" dirty="0" err="1" smtClean="0">
                <a:solidFill>
                  <a:srgbClr val="024B9C"/>
                </a:solidFill>
              </a:rPr>
              <a:t>nacionales</a:t>
            </a:r>
            <a:r>
              <a:rPr lang="fr-BE" sz="1300" b="1" dirty="0" smtClean="0">
                <a:solidFill>
                  <a:srgbClr val="024B9C"/>
                </a:solidFill>
              </a:rPr>
              <a:t> UE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26393" y="2827317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024B9C"/>
                </a:solidFill>
              </a:rPr>
              <a:t>¿</a:t>
            </a:r>
            <a:r>
              <a:rPr lang="fr-BE" b="1" dirty="0" err="1" smtClean="0">
                <a:solidFill>
                  <a:srgbClr val="024B9C"/>
                </a:solidFill>
              </a:rPr>
              <a:t>Qué</a:t>
            </a:r>
            <a:r>
              <a:rPr lang="fr-BE" b="1" dirty="0" smtClean="0">
                <a:solidFill>
                  <a:srgbClr val="024B9C"/>
                </a:solidFill>
              </a:rPr>
              <a:t> es?</a:t>
            </a:r>
            <a:endParaRPr lang="fr-BE" b="1" dirty="0">
              <a:solidFill>
                <a:srgbClr val="024B9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78297" y="3884663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smtClean="0">
                <a:solidFill>
                  <a:srgbClr val="024B9C"/>
                </a:solidFill>
              </a:rPr>
              <a:t>El TJUE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30201" y="3884663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err="1" smtClean="0">
                <a:solidFill>
                  <a:srgbClr val="024B9C"/>
                </a:solidFill>
              </a:rPr>
              <a:t>Luxemburgo</a:t>
            </a:r>
            <a:r>
              <a:rPr lang="fr-BE" sz="1300" b="1" dirty="0" smtClean="0">
                <a:solidFill>
                  <a:srgbClr val="024B9C"/>
                </a:solidFill>
              </a:rPr>
              <a:t> (</a:t>
            </a:r>
            <a:r>
              <a:rPr lang="fr-BE" sz="1300" b="1" dirty="0" err="1" smtClean="0">
                <a:solidFill>
                  <a:srgbClr val="024B9C"/>
                </a:solidFill>
              </a:rPr>
              <a:t>también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Bruselas</a:t>
            </a:r>
            <a:r>
              <a:rPr lang="fr-BE" sz="1300" b="1" dirty="0" smtClean="0">
                <a:solidFill>
                  <a:srgbClr val="024B9C"/>
                </a:solidFill>
              </a:rPr>
              <a:t>)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26393" y="3872164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024B9C"/>
                </a:solidFill>
              </a:rPr>
              <a:t>La </a:t>
            </a:r>
            <a:r>
              <a:rPr lang="fr-BE" b="1" dirty="0" err="1" smtClean="0">
                <a:solidFill>
                  <a:srgbClr val="024B9C"/>
                </a:solidFill>
              </a:rPr>
              <a:t>sustancia</a:t>
            </a:r>
            <a:endParaRPr lang="fr-BE" b="1" dirty="0">
              <a:solidFill>
                <a:srgbClr val="024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1" dirty="0" smtClean="0">
                <a:solidFill>
                  <a:schemeClr val="tx2"/>
                </a:solidFill>
              </a:rPr>
              <a:t>Mi(s) </a:t>
            </a:r>
            <a:r>
              <a:rPr lang="fr-BE" sz="3600" b="1" dirty="0" err="1" smtClean="0">
                <a:solidFill>
                  <a:schemeClr val="tx2"/>
                </a:solidFill>
              </a:rPr>
              <a:t>Experiencia</a:t>
            </a:r>
            <a:r>
              <a:rPr lang="fr-BE" sz="3600" b="1" dirty="0" smtClean="0">
                <a:solidFill>
                  <a:schemeClr val="tx2"/>
                </a:solidFill>
              </a:rPr>
              <a:t>(s)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0722" y="2131702"/>
            <a:ext cx="3043932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700" b="1" dirty="0" smtClean="0">
                <a:solidFill>
                  <a:srgbClr val="024B9C"/>
                </a:solidFill>
              </a:rPr>
              <a:t>Deloitte @EUIPO</a:t>
            </a:r>
          </a:p>
          <a:p>
            <a:pPr algn="ctr"/>
            <a:r>
              <a:rPr lang="fr-BE" sz="1700" b="1" i="1" dirty="0" smtClean="0">
                <a:solidFill>
                  <a:srgbClr val="024B9C"/>
                </a:solidFill>
              </a:rPr>
              <a:t>Alicante</a:t>
            </a: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endParaRPr lang="fr-BE" sz="1700" b="1" dirty="0">
              <a:solidFill>
                <a:srgbClr val="024B9C"/>
              </a:solidFill>
            </a:endParaRPr>
          </a:p>
          <a:p>
            <a:pPr algn="ctr"/>
            <a:endParaRPr lang="fr-BE" sz="1700" b="1" dirty="0" smtClean="0">
              <a:solidFill>
                <a:srgbClr val="024B9C"/>
              </a:solidFill>
            </a:endParaRPr>
          </a:p>
          <a:p>
            <a:pPr algn="ctr"/>
            <a:r>
              <a:rPr lang="fr-BE" sz="1700" b="1" dirty="0" err="1" smtClean="0">
                <a:solidFill>
                  <a:srgbClr val="024B9C"/>
                </a:solidFill>
              </a:rPr>
              <a:t>Consultor</a:t>
            </a:r>
            <a:r>
              <a:rPr lang="fr-BE" sz="1700" b="1" dirty="0" smtClean="0">
                <a:solidFill>
                  <a:srgbClr val="024B9C"/>
                </a:solidFill>
              </a:rPr>
              <a:t> </a:t>
            </a:r>
            <a:r>
              <a:rPr lang="fr-BE" sz="1700" b="1" dirty="0" err="1" smtClean="0">
                <a:solidFill>
                  <a:srgbClr val="024B9C"/>
                </a:solidFill>
              </a:rPr>
              <a:t>Externo</a:t>
            </a:r>
            <a:endParaRPr lang="fr-BE" sz="1700" b="1" dirty="0">
              <a:solidFill>
                <a:srgbClr val="024B9C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56" y="3170217"/>
            <a:ext cx="2299663" cy="627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698" y="4250568"/>
            <a:ext cx="1982155" cy="3692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102534" y="3106516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err="1" smtClean="0">
                <a:solidFill>
                  <a:srgbClr val="024B9C"/>
                </a:solidFill>
              </a:rPr>
              <a:t>Agencias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Ejecutivas</a:t>
            </a:r>
            <a:r>
              <a:rPr lang="fr-BE" sz="1300" b="1" dirty="0" smtClean="0">
                <a:solidFill>
                  <a:srgbClr val="024B9C"/>
                </a:solidFill>
              </a:rPr>
              <a:t> y </a:t>
            </a:r>
            <a:r>
              <a:rPr lang="fr-BE" sz="1300" b="1" dirty="0" err="1" smtClean="0">
                <a:solidFill>
                  <a:srgbClr val="024B9C"/>
                </a:solidFill>
              </a:rPr>
              <a:t>Descentralizadas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554438" y="3106516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err="1" smtClean="0">
                <a:solidFill>
                  <a:srgbClr val="024B9C"/>
                </a:solidFill>
              </a:rPr>
              <a:t>Especialización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50630" y="3094017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err="1" smtClean="0">
                <a:solidFill>
                  <a:srgbClr val="024B9C"/>
                </a:solidFill>
              </a:rPr>
              <a:t>Contratación</a:t>
            </a:r>
            <a:r>
              <a:rPr lang="fr-BE" sz="1600" b="1" dirty="0" smtClean="0">
                <a:solidFill>
                  <a:srgbClr val="024B9C"/>
                </a:solidFill>
              </a:rPr>
              <a:t> </a:t>
            </a:r>
            <a:r>
              <a:rPr lang="fr-BE" sz="1600" b="1" dirty="0" err="1" smtClean="0">
                <a:solidFill>
                  <a:srgbClr val="024B9C"/>
                </a:solidFill>
              </a:rPr>
              <a:t>pública</a:t>
            </a:r>
            <a:r>
              <a:rPr lang="fr-BE" sz="1600" b="1" dirty="0" smtClean="0">
                <a:solidFill>
                  <a:srgbClr val="024B9C"/>
                </a:solidFill>
              </a:rPr>
              <a:t> en la UE</a:t>
            </a:r>
            <a:endParaRPr lang="fr-BE" sz="1600" b="1" dirty="0">
              <a:solidFill>
                <a:srgbClr val="024B9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2534" y="4151363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smtClean="0">
                <a:solidFill>
                  <a:srgbClr val="024B9C"/>
                </a:solidFill>
              </a:rPr>
              <a:t>La UE </a:t>
            </a:r>
            <a:r>
              <a:rPr lang="fr-BE" sz="1300" b="1" dirty="0" err="1" smtClean="0">
                <a:solidFill>
                  <a:srgbClr val="024B9C"/>
                </a:solidFill>
              </a:rPr>
              <a:t>como</a:t>
            </a:r>
            <a:r>
              <a:rPr lang="fr-BE" sz="1300" b="1" dirty="0" smtClean="0">
                <a:solidFill>
                  <a:srgbClr val="024B9C"/>
                </a:solidFill>
              </a:rPr>
              <a:t> cliente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54438" y="4151363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00" b="1" dirty="0" err="1" smtClean="0">
                <a:solidFill>
                  <a:srgbClr val="024B9C"/>
                </a:solidFill>
              </a:rPr>
              <a:t>Conocimiento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desde</a:t>
            </a:r>
            <a:r>
              <a:rPr lang="fr-BE" sz="1300" b="1" dirty="0" smtClean="0">
                <a:solidFill>
                  <a:srgbClr val="024B9C"/>
                </a:solidFill>
              </a:rPr>
              <a:t> </a:t>
            </a:r>
            <a:r>
              <a:rPr lang="fr-BE" sz="1300" b="1" dirty="0" err="1" smtClean="0">
                <a:solidFill>
                  <a:srgbClr val="024B9C"/>
                </a:solidFill>
              </a:rPr>
              <a:t>dentro</a:t>
            </a:r>
            <a:endParaRPr lang="fr-BE" sz="1300" b="1" dirty="0">
              <a:solidFill>
                <a:srgbClr val="024B9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50630" y="4138864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err="1" smtClean="0">
                <a:solidFill>
                  <a:srgbClr val="024B9C"/>
                </a:solidFill>
              </a:rPr>
              <a:t>Deslocalización</a:t>
            </a:r>
            <a:endParaRPr lang="fr-BE" sz="1600" b="1" dirty="0">
              <a:solidFill>
                <a:srgbClr val="024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1" dirty="0" smtClean="0">
                <a:solidFill>
                  <a:schemeClr val="tx2"/>
                </a:solidFill>
              </a:rPr>
              <a:t>Mi(s) </a:t>
            </a:r>
            <a:r>
              <a:rPr lang="fr-BE" sz="3600" b="1" dirty="0" err="1" smtClean="0">
                <a:solidFill>
                  <a:schemeClr val="tx2"/>
                </a:solidFill>
              </a:rPr>
              <a:t>Experiencia</a:t>
            </a:r>
            <a:r>
              <a:rPr lang="fr-BE" sz="3600" b="1" dirty="0" smtClean="0">
                <a:solidFill>
                  <a:schemeClr val="tx2"/>
                </a:solidFill>
              </a:rPr>
              <a:t>(s)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70722" y="2017402"/>
            <a:ext cx="3043932" cy="3735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Comisión</a:t>
            </a:r>
            <a:r>
              <a:rPr lang="fr-BE" b="1" dirty="0" smtClean="0">
                <a:solidFill>
                  <a:srgbClr val="024B9C"/>
                </a:solidFill>
              </a:rPr>
              <a:t> </a:t>
            </a:r>
            <a:r>
              <a:rPr lang="fr-BE" b="1" dirty="0" err="1" smtClean="0">
                <a:solidFill>
                  <a:srgbClr val="024B9C"/>
                </a:solidFill>
              </a:rPr>
              <a:t>Europea</a:t>
            </a:r>
            <a:endParaRPr lang="fr-BE" b="1" dirty="0" smtClean="0">
              <a:solidFill>
                <a:srgbClr val="024B9C"/>
              </a:solidFill>
            </a:endParaRPr>
          </a:p>
          <a:p>
            <a:pPr algn="ctr"/>
            <a:r>
              <a:rPr lang="fr-BE" b="1" i="1" dirty="0" err="1" smtClean="0">
                <a:solidFill>
                  <a:srgbClr val="024B9C"/>
                </a:solidFill>
              </a:rPr>
              <a:t>Bruselas</a:t>
            </a:r>
            <a:endParaRPr lang="fr-BE" b="1" i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endParaRPr lang="fr-BE" b="1" dirty="0" smtClean="0">
              <a:solidFill>
                <a:srgbClr val="024B9C"/>
              </a:solidFill>
            </a:endParaRPr>
          </a:p>
          <a:p>
            <a:pPr algn="ctr"/>
            <a:endParaRPr lang="fr-BE" b="1" dirty="0">
              <a:solidFill>
                <a:srgbClr val="024B9C"/>
              </a:solidFill>
            </a:endParaRPr>
          </a:p>
          <a:p>
            <a:pPr algn="ctr"/>
            <a:r>
              <a:rPr lang="fr-BE" b="1" dirty="0" smtClean="0">
                <a:solidFill>
                  <a:srgbClr val="024B9C"/>
                </a:solidFill>
              </a:rPr>
              <a:t>Agente Temporal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52" y="2757342"/>
            <a:ext cx="3688524" cy="24590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005480" y="2592041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dirty="0" err="1" smtClean="0">
                <a:solidFill>
                  <a:srgbClr val="024B9C"/>
                </a:solidFill>
              </a:rPr>
              <a:t>Interacción</a:t>
            </a:r>
            <a:r>
              <a:rPr lang="fr-BE" sz="1400" b="1" dirty="0" smtClean="0">
                <a:solidFill>
                  <a:srgbClr val="024B9C"/>
                </a:solidFill>
              </a:rPr>
              <a:t> con </a:t>
            </a:r>
            <a:r>
              <a:rPr lang="fr-BE" sz="1400" b="1" dirty="0" err="1" smtClean="0">
                <a:solidFill>
                  <a:srgbClr val="024B9C"/>
                </a:solidFill>
              </a:rPr>
              <a:t>múltiples</a:t>
            </a:r>
            <a:r>
              <a:rPr lang="fr-BE" sz="1400" b="1" dirty="0" smtClean="0">
                <a:solidFill>
                  <a:srgbClr val="024B9C"/>
                </a:solidFill>
              </a:rPr>
              <a:t> </a:t>
            </a:r>
            <a:r>
              <a:rPr lang="fr-BE" sz="1400" b="1" dirty="0" err="1" smtClean="0">
                <a:solidFill>
                  <a:srgbClr val="024B9C"/>
                </a:solidFill>
              </a:rPr>
              <a:t>actores</a:t>
            </a:r>
            <a:endParaRPr lang="fr-BE" sz="1400" b="1" dirty="0">
              <a:solidFill>
                <a:srgbClr val="024B9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457384" y="2592041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Trabajo</a:t>
            </a:r>
            <a:r>
              <a:rPr lang="fr-BE" b="1" dirty="0" smtClean="0">
                <a:solidFill>
                  <a:srgbClr val="024B9C"/>
                </a:solidFill>
              </a:rPr>
              <a:t> </a:t>
            </a:r>
            <a:r>
              <a:rPr lang="fr-BE" b="1" dirty="0" err="1" smtClean="0">
                <a:solidFill>
                  <a:srgbClr val="024B9C"/>
                </a:solidFill>
              </a:rPr>
              <a:t>variado</a:t>
            </a:r>
            <a:endParaRPr lang="fr-BE" b="1" dirty="0">
              <a:solidFill>
                <a:srgbClr val="024B9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53576" y="2579542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Bruselas</a:t>
            </a:r>
            <a:endParaRPr lang="fr-BE" b="1" dirty="0">
              <a:solidFill>
                <a:srgbClr val="024B9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05480" y="3636888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err="1" smtClean="0">
                <a:solidFill>
                  <a:srgbClr val="024B9C"/>
                </a:solidFill>
              </a:rPr>
              <a:t>Multiculturalidad</a:t>
            </a:r>
            <a:endParaRPr lang="fr-BE" sz="1600" b="1" dirty="0">
              <a:solidFill>
                <a:srgbClr val="024B9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457384" y="3636888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rgbClr val="024B9C"/>
                </a:solidFill>
              </a:rPr>
              <a:t>The </a:t>
            </a:r>
            <a:r>
              <a:rPr lang="fr-BE" sz="1600" b="1" dirty="0" err="1" smtClean="0">
                <a:solidFill>
                  <a:srgbClr val="024B9C"/>
                </a:solidFill>
              </a:rPr>
              <a:t>Expat</a:t>
            </a:r>
            <a:r>
              <a:rPr lang="fr-BE" sz="1600" b="1" dirty="0" smtClean="0">
                <a:solidFill>
                  <a:srgbClr val="024B9C"/>
                </a:solidFill>
              </a:rPr>
              <a:t> Life</a:t>
            </a:r>
            <a:endParaRPr lang="fr-BE" sz="1600" b="1" dirty="0">
              <a:solidFill>
                <a:srgbClr val="024B9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53576" y="3624389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rgbClr val="024B9C"/>
                </a:solidFill>
              </a:rPr>
              <a:t>Movilidad</a:t>
            </a:r>
            <a:r>
              <a:rPr lang="fr-BE" b="1" dirty="0" smtClean="0">
                <a:solidFill>
                  <a:srgbClr val="024B9C"/>
                </a:solidFill>
              </a:rPr>
              <a:t> interna</a:t>
            </a:r>
            <a:endParaRPr lang="fr-BE" b="1" dirty="0">
              <a:solidFill>
                <a:srgbClr val="024B9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05479" y="4656593"/>
            <a:ext cx="1956121" cy="7639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rgbClr val="024B9C"/>
                </a:solidFill>
              </a:rPr>
              <a:t>El </a:t>
            </a:r>
            <a:r>
              <a:rPr lang="fr-BE" sz="1600" b="1" dirty="0" err="1" smtClean="0">
                <a:solidFill>
                  <a:srgbClr val="024B9C"/>
                </a:solidFill>
              </a:rPr>
              <a:t>Futuro</a:t>
            </a:r>
            <a:endParaRPr lang="fr-BE" sz="1600" b="1" dirty="0">
              <a:solidFill>
                <a:srgbClr val="024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601" y="2712875"/>
            <a:ext cx="10156297" cy="1759060"/>
          </a:xfrm>
        </p:spPr>
        <p:txBody>
          <a:bodyPr>
            <a:noAutofit/>
          </a:bodyPr>
          <a:lstStyle/>
          <a:p>
            <a:r>
              <a:rPr lang="en-IE" sz="4800" b="1" dirty="0" err="1" smtClean="0"/>
              <a:t>Muchas</a:t>
            </a:r>
            <a:r>
              <a:rPr lang="en-IE" sz="4800" b="1" dirty="0" smtClean="0"/>
              <a:t> </a:t>
            </a:r>
            <a:r>
              <a:rPr lang="en-IE" sz="4800" b="1" dirty="0" err="1" smtClean="0"/>
              <a:t>gracias</a:t>
            </a:r>
            <a:r>
              <a:rPr lang="en-IE" sz="4800" b="1" dirty="0" smtClean="0"/>
              <a:t/>
            </a:r>
            <a:br>
              <a:rPr lang="en-IE" sz="4800" b="1" dirty="0" smtClean="0"/>
            </a:br>
            <a:r>
              <a:rPr lang="en-IE" sz="2400" b="1" dirty="0" smtClean="0">
                <a:solidFill>
                  <a:srgbClr val="FFC000"/>
                </a:solidFill>
              </a:rPr>
              <a:t>n</a:t>
            </a:r>
            <a:r>
              <a:rPr lang="en-IE" sz="4800" b="1" dirty="0"/>
              <a:t/>
            </a:r>
            <a:br>
              <a:rPr lang="en-IE" sz="4800" b="1" dirty="0"/>
            </a:br>
            <a:r>
              <a:rPr lang="en-IE" sz="4800" b="1" dirty="0" smtClean="0"/>
              <a:t>¿</a:t>
            </a:r>
            <a:r>
              <a:rPr lang="en-IE" sz="4800" b="1" dirty="0" err="1" smtClean="0"/>
              <a:t>Alguna</a:t>
            </a:r>
            <a:r>
              <a:rPr lang="en-IE" sz="4800" b="1" dirty="0" smtClean="0"/>
              <a:t> </a:t>
            </a:r>
            <a:r>
              <a:rPr lang="en-IE" sz="4800" b="1" dirty="0" err="1" smtClean="0"/>
              <a:t>pregunta</a:t>
            </a:r>
            <a:r>
              <a:rPr lang="en-IE" sz="4800" b="1" dirty="0" smtClean="0"/>
              <a:t>?</a:t>
            </a:r>
            <a:r>
              <a:rPr lang="en-IE" sz="3200" b="1" dirty="0" smtClean="0"/>
              <a:t/>
            </a:r>
            <a:br>
              <a:rPr lang="en-IE" sz="3200" b="1" dirty="0" smtClean="0"/>
            </a:br>
            <a:r>
              <a:rPr lang="en-IE" sz="3200" dirty="0"/>
              <a:t/>
            </a:r>
            <a:br>
              <a:rPr lang="en-IE" sz="3200" dirty="0"/>
            </a:br>
            <a:r>
              <a:rPr lang="en-IE" sz="2800" dirty="0" smtClean="0"/>
              <a:t>Andres-Borja.Alcaraz-Riano@ec.europa.eu</a:t>
            </a:r>
            <a:r>
              <a:rPr lang="en-IE" sz="4000" dirty="0" smtClean="0"/>
              <a:t/>
            </a:r>
            <a:br>
              <a:rPr lang="en-IE" sz="4000" dirty="0" smtClean="0"/>
            </a:br>
            <a:r>
              <a:rPr lang="en-IE" sz="1200" dirty="0"/>
              <a:t/>
            </a:r>
            <a:br>
              <a:rPr lang="en-IE" sz="1200" dirty="0"/>
            </a:b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500" y="935528"/>
            <a:ext cx="3877392" cy="506621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26601" y="4644888"/>
            <a:ext cx="4131402" cy="1853519"/>
          </a:xfrm>
        </p:spPr>
        <p:txBody>
          <a:bodyPr wrap="square" anchor="b" anchorCtr="0"/>
          <a:lstStyle/>
          <a:p>
            <a:pPr algn="just"/>
            <a:r>
              <a:rPr lang="en-US" sz="1050" b="1" dirty="0"/>
              <a:t>© </a:t>
            </a:r>
            <a:r>
              <a:rPr lang="en-US" sz="1050" b="1" dirty="0" smtClean="0"/>
              <a:t>Union </a:t>
            </a:r>
            <a:r>
              <a:rPr lang="en-US" sz="1050" b="1" dirty="0" err="1" smtClean="0"/>
              <a:t>Europea</a:t>
            </a:r>
            <a:r>
              <a:rPr lang="en-US" sz="1050" b="1" dirty="0" smtClean="0"/>
              <a:t>, </a:t>
            </a:r>
            <a:r>
              <a:rPr lang="en-US" sz="1050" b="1" dirty="0" smtClean="0"/>
              <a:t>2022</a:t>
            </a:r>
            <a:endParaRPr lang="en-US" sz="1050" b="1" dirty="0"/>
          </a:p>
          <a:p>
            <a:pPr algn="just"/>
            <a:r>
              <a:rPr lang="en-US" sz="1050" dirty="0"/>
              <a:t>Unless otherwise noted the reuse of this presentation is authorised under the </a:t>
            </a:r>
            <a:r>
              <a:rPr lang="en-US" sz="1050" dirty="0">
                <a:hlinkClick r:id="rId4"/>
              </a:rPr>
              <a:t>CC BY 4.0 </a:t>
            </a:r>
            <a:r>
              <a:rPr lang="en-US" sz="1050" dirty="0"/>
              <a:t>license. For any use or reproduction of elements that are not owned by the EU, permission may need to be sought directly from the respective right holders.</a:t>
            </a:r>
            <a:endParaRPr lang="en-GB" sz="1050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50" y="6140310"/>
            <a:ext cx="1023496" cy="3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9f3532c81524a6bb9b67f99c7753d9e xmlns="3f2ecb14-6aec-4688-b279-ec9b9954e969">
      <Terms xmlns="http://schemas.microsoft.com/office/infopath/2007/PartnerControls"/>
    </g9f3532c81524a6bb9b67f99c7753d9e>
    <documentTitle xmlns="3f2ecb14-6aec-4688-b279-ec9b9954e969" xsi:nil="true"/>
    <_dlc_DocId xmlns="3f2ecb14-6aec-4688-b279-ec9b9954e969">DFHKP4SWDDZR-2-3458</_dlc_DocId>
    <documentFollowUp xmlns="3f2ecb14-6aec-4688-b279-ec9b9954e969" xsi:nil="true"/>
    <documentSummary xmlns="3f2ecb14-6aec-4688-b279-ec9b9954e969" xsi:nil="true"/>
    <TaxCatchAll xmlns="3f2ecb14-6aec-4688-b279-ec9b9954e969"/>
    <_dlc_DocIdUrl xmlns="3f2ecb14-6aec-4688-b279-ec9b9954e969">
      <Url>https://compcollab.ec.europa.eu/cases/HT.660/_layouts/15/DocIdRedir.aspx?ID=DFHKP4SWDDZR-2-3458</Url>
      <Description>DFHKP4SWDDZR-2-3458</Description>
    </_dlc_DocIdUrl>
    <e4549d1593cd435c8e74b5da4b7d96db xmlns="3f2ecb14-6aec-4688-b279-ec9b9954e969">
      <Terms xmlns="http://schemas.microsoft.com/office/infopath/2007/PartnerControls"/>
    </e4549d1593cd435c8e74b5da4b7d96db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k Document" ma:contentTypeID="0x01010400988603A364794F7AA753E65AAE7328050053AB22DE63FCA944B3584B423FA763C1" ma:contentTypeVersion="7" ma:contentTypeDescription="Upload a any type of Document to this Document Library, Tag and Categorize." ma:contentTypeScope="" ma:versionID="82ef1fecc8d3c9e1b01303d04f0ebea4">
  <xsd:schema xmlns:xsd="http://www.w3.org/2001/XMLSchema" xmlns:xs="http://www.w3.org/2001/XMLSchema" xmlns:p="http://schemas.microsoft.com/office/2006/metadata/properties" xmlns:ns1="3f2ecb14-6aec-4688-b279-ec9b9954e969" targetNamespace="http://schemas.microsoft.com/office/2006/metadata/properties" ma:root="true" ma:fieldsID="2fc43e199eef0581ee1a99441bc801af" ns1:_="">
    <xsd:import namespace="3f2ecb14-6aec-4688-b279-ec9b9954e969"/>
    <xsd:element name="properties">
      <xsd:complexType>
        <xsd:sequence>
          <xsd:element name="documentManagement">
            <xsd:complexType>
              <xsd:all>
                <xsd:element ref="ns1:documentTitle" minOccurs="0"/>
                <xsd:element ref="ns1:documentSummary" minOccurs="0"/>
                <xsd:element ref="ns1:documentFollowUp" minOccurs="0"/>
                <xsd:element ref="ns1:_dlc_DocId" minOccurs="0"/>
                <xsd:element ref="ns1:_dlc_DocIdUrl" minOccurs="0"/>
                <xsd:element ref="ns1:_dlc_DocIdPersistId" minOccurs="0"/>
                <xsd:element ref="ns1:e4549d1593cd435c8e74b5da4b7d96db" minOccurs="0"/>
                <xsd:element ref="ns1:TaxCatchAll" minOccurs="0"/>
                <xsd:element ref="ns1:TaxCatchAllLabel" minOccurs="0"/>
                <xsd:element ref="ns1:g9f3532c81524a6bb9b67f99c7753d9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ecb14-6aec-4688-b279-ec9b9954e969" elementFormDefault="qualified">
    <xsd:import namespace="http://schemas.microsoft.com/office/2006/documentManagement/types"/>
    <xsd:import namespace="http://schemas.microsoft.com/office/infopath/2007/PartnerControls"/>
    <xsd:element name="documentTitle" ma:index="0" nillable="true" ma:displayName="Document Title" ma:description="The Title of the Document is different than its Filename." ma:internalName="documentTitle">
      <xsd:simpleType>
        <xsd:restriction base="dms:Text">
          <xsd:maxLength value="255"/>
        </xsd:restriction>
      </xsd:simpleType>
    </xsd:element>
    <xsd:element name="documentSummary" ma:index="1" nillable="true" ma:displayName="Summary" ma:description="The Summary is useful to further describe the document." ma:internalName="documentSummary">
      <xsd:simpleType>
        <xsd:restriction base="dms:Note">
          <xsd:maxLength value="255"/>
        </xsd:restriction>
      </xsd:simpleType>
    </xsd:element>
    <xsd:element name="documentFollowUp" ma:index="2" nillable="true" ma:displayName="Follow Up" ma:description="Any pertinent Information regarding the proposed Workflow to this document." ma:internalName="documentFollowUp">
      <xsd:simpleType>
        <xsd:restriction base="dms:Note">
          <xsd:maxLength value="255"/>
        </xsd:restriction>
      </xsd:simpleType>
    </xsd:element>
    <xsd:element name="_dlc_DocId" ma:index="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e4549d1593cd435c8e74b5da4b7d96db" ma:index="6" nillable="true" ma:taxonomy="true" ma:internalName="e4549d1593cd435c8e74b5da4b7d96db" ma:taxonomyFieldName="documentGeneralTags" ma:displayName="General Tags" ma:fieldId="{e4549d15-93cd-435c-8e74-b5da4b7d96db}" ma:taxonomyMulti="true" ma:sspId="0b3cc5dc-dc2a-4346-9392-57628a0b46cb" ma:termSetId="8b7e80e7-ae8a-43b2-bd33-ab5e3dce1b1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description="" ma:hidden="true" ma:list="{cfb85fa9-3d9b-4468-9f7e-a20cde10781b}" ma:internalName="TaxCatchAll" ma:showField="CatchAllData" ma:web="3f2ecb14-6aec-4688-b279-ec9b9954e9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description="" ma:hidden="true" ma:list="{cfb85fa9-3d9b-4468-9f7e-a20cde10781b}" ma:internalName="TaxCatchAllLabel" ma:readOnly="true" ma:showField="CatchAllDataLabel" ma:web="3f2ecb14-6aec-4688-b279-ec9b9954e9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9f3532c81524a6bb9b67f99c7753d9e" ma:index="10" nillable="true" ma:taxonomy="true" ma:internalName="g9f3532c81524a6bb9b67f99c7753d9e" ma:taxonomyFieldName="documentCaseTags" ma:displayName="Case Tags" ma:fieldId="{09f3532c-8152-4a6b-b9b6-7f99c7753d9e}" ma:taxonomyMulti="true" ma:sspId="0b3cc5dc-dc2a-4346-9392-57628a0b46cb" ma:termSetId="6fc33bb7-1682-4e7c-9f7f-6bf8fc53b4e0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8EBC633-E522-42E4-997D-24AB1DBADEB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f2ecb14-6aec-4688-b279-ec9b9954e9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DD2293-7F54-48AD-85CB-44B4F74860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2ecb14-6aec-4688-b279-ec9b9954e9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F1400E-C494-48BF-88B2-29B72A53C65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1533</TotalTime>
  <Words>397</Words>
  <Application>Microsoft Office PowerPoint</Application>
  <PresentationFormat>Widescreen</PresentationFormat>
  <Paragraphs>141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Office Theme</vt:lpstr>
      <vt:lpstr>En Primera Persona:  Mi Experiencia en una Institución de la Unión Europea  Jornada sobre Oportunidades de Empleo y Formación  en las Instituciones de la Unión Europea  Universidad de Murcia, 6 Abril 2022 </vt:lpstr>
      <vt:lpstr>¿A quién va dirigida esta presentación?</vt:lpstr>
      <vt:lpstr>PowerPoint Presentation</vt:lpstr>
      <vt:lpstr>Trabajar en las Instituciones de la UE</vt:lpstr>
      <vt:lpstr>Mi(s) Experiencia(s)</vt:lpstr>
      <vt:lpstr>Mi(s) Experiencia(s)</vt:lpstr>
      <vt:lpstr>Mi(s) Experiencia(s)</vt:lpstr>
      <vt:lpstr>Mi(s) Experiencia(s)</vt:lpstr>
      <vt:lpstr>Muchas gracias n ¿Alguna pregunta?  Andres-Borja.Alcaraz-Riano@ec.europa.eu 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</dc:title>
  <dc:creator>WILLEMOT-NIEUWENHUYS Bernadette (COMP)</dc:creator>
  <cp:lastModifiedBy>ALCARAZ RIANO Andres Borja (COMP)</cp:lastModifiedBy>
  <cp:revision>76</cp:revision>
  <dcterms:created xsi:type="dcterms:W3CDTF">2022-03-29T11:31:57Z</dcterms:created>
  <dcterms:modified xsi:type="dcterms:W3CDTF">2022-04-06T07:29:02Z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0x01010400988603A364794F7AA753E65AAE7328050053AB22DE63FCA944B3584B423FA763C1</vt:lpwstr>
  </property>
  <property fmtid="{D5CDD505-2E9C-101B-9397-08002B2CF9AE}" pid="3" name="documentCaseTags">
    <vt:lpwstr/>
  </property>
  <property fmtid="{D5CDD505-2E9C-101B-9397-08002B2CF9AE}" pid="4" name="documentGeneralTags">
    <vt:lpwstr/>
  </property>
  <property fmtid="{D5CDD505-2E9C-101B-9397-08002B2CF9AE}" pid="5" name="_dlc_DocIdItemGuid">
    <vt:lpwstr>2f1d8b19-3ee5-4f81-b4ec-e5ccfa738bba</vt:lpwstr>
  </property>
</Properties>
</file>